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74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73" r:id="rId11"/>
    <p:sldId id="264" r:id="rId12"/>
    <p:sldId id="265" r:id="rId13"/>
    <p:sldId id="266" r:id="rId14"/>
    <p:sldId id="267" r:id="rId15"/>
    <p:sldId id="268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31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E8DD5-8C6C-425D-B4DC-AA83B6F9FB1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E0D6F-0E47-4B6A-94F1-F5D7D2200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05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E0D6F-0E47-4B6A-94F1-F5D7D2200D5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24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E7E35-20D6-40EA-AF09-D7AA798CFFDA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4634-71FC-4274-9B37-04FA54B85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40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E7E35-20D6-40EA-AF09-D7AA798CFFDA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4634-71FC-4274-9B37-04FA54B85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32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E7E35-20D6-40EA-AF09-D7AA798CFFDA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4634-71FC-4274-9B37-04FA54B85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E7E35-20D6-40EA-AF09-D7AA798CFFDA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4634-71FC-4274-9B37-04FA54B85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47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E7E35-20D6-40EA-AF09-D7AA798CFFDA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4634-71FC-4274-9B37-04FA54B85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4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E7E35-20D6-40EA-AF09-D7AA798CFFDA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4634-71FC-4274-9B37-04FA54B85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4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E7E35-20D6-40EA-AF09-D7AA798CFFDA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4634-71FC-4274-9B37-04FA54B85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57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E7E35-20D6-40EA-AF09-D7AA798CFFDA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4634-71FC-4274-9B37-04FA54B85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41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E7E35-20D6-40EA-AF09-D7AA798CFFDA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4634-71FC-4274-9B37-04FA54B85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5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E7E35-20D6-40EA-AF09-D7AA798CFFDA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4634-71FC-4274-9B37-04FA54B85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4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E7E35-20D6-40EA-AF09-D7AA798CFFDA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4634-71FC-4274-9B37-04FA54B85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94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E7E35-20D6-40EA-AF09-D7AA798CFFDA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24634-71FC-4274-9B37-04FA54B85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75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48200" y="4572000"/>
            <a:ext cx="4495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entury Gothic" pitchFamily="34" charset="0"/>
              </a:rPr>
              <a:t>See it</a:t>
            </a:r>
          </a:p>
          <a:p>
            <a:pPr algn="ctr"/>
            <a:r>
              <a:rPr lang="en-US" sz="3200" b="1" dirty="0">
                <a:latin typeface="Century Gothic" pitchFamily="34" charset="0"/>
              </a:rPr>
              <a:t>Believe it</a:t>
            </a:r>
          </a:p>
          <a:p>
            <a:pPr algn="ctr"/>
            <a:r>
              <a:rPr lang="en-US" sz="3200" b="1" dirty="0">
                <a:latin typeface="Century Gothic" pitchFamily="34" charset="0"/>
              </a:rPr>
              <a:t>Achieve it … </a:t>
            </a:r>
          </a:p>
          <a:p>
            <a:pPr algn="ctr"/>
            <a:r>
              <a:rPr lang="en-US" sz="3200" b="1" dirty="0">
                <a:latin typeface="Century Gothic" pitchFamily="34" charset="0"/>
              </a:rPr>
              <a:t>Enough said!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" y="1188802"/>
            <a:ext cx="487680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Welcome to </a:t>
            </a:r>
          </a:p>
          <a:p>
            <a:pPr algn="ctr"/>
            <a:r>
              <a:rPr lang="en-US" sz="60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 </a:t>
            </a:r>
          </a:p>
          <a:p>
            <a:pPr algn="ctr"/>
            <a:r>
              <a:rPr lang="en-US" sz="6000" b="1" cap="all" spc="0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paredes</a:t>
            </a:r>
            <a:r>
              <a:rPr lang="en-US" sz="60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library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F564D5-030A-44C2-ADAF-C8E8E3F18F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81000"/>
            <a:ext cx="3514725" cy="413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346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828800"/>
          </a:xfrm>
        </p:spPr>
        <p:txBody>
          <a:bodyPr>
            <a:noAutofit/>
          </a:bodyPr>
          <a:lstStyle/>
          <a:p>
            <a:r>
              <a:rPr lang="en-US" sz="7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itchFamily="34" charset="0"/>
              </a:rPr>
              <a:t>Checking out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1000"/>
          </a:xfrm>
        </p:spPr>
        <p:txBody>
          <a:bodyPr>
            <a:noAutofit/>
          </a:bodyPr>
          <a:lstStyle/>
          <a:p>
            <a:r>
              <a:rPr lang="en-US" b="1" dirty="0">
                <a:latin typeface="Century Gothic" pitchFamily="34" charset="0"/>
              </a:rPr>
              <a:t>Know your student id number</a:t>
            </a:r>
          </a:p>
          <a:p>
            <a:r>
              <a:rPr lang="en-US" b="1" dirty="0">
                <a:latin typeface="Century Gothic" pitchFamily="34" charset="0"/>
              </a:rPr>
              <a:t>Line up in front of circulation desk – 2 computers are available</a:t>
            </a:r>
          </a:p>
          <a:p>
            <a:r>
              <a:rPr lang="en-US" b="1" dirty="0">
                <a:latin typeface="Century Gothic" pitchFamily="34" charset="0"/>
              </a:rPr>
              <a:t>Mrs. Grumbles or a student aide will check out your books to you</a:t>
            </a:r>
          </a:p>
        </p:txBody>
      </p:sp>
    </p:spTree>
    <p:extLst>
      <p:ext uri="{BB962C8B-B14F-4D97-AF65-F5344CB8AC3E}">
        <p14:creationId xmlns:p14="http://schemas.microsoft.com/office/powerpoint/2010/main" val="2515837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itchFamily="34" charset="0"/>
              </a:rPr>
              <a:t>Check-out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Century Gothic" pitchFamily="34" charset="0"/>
              </a:rPr>
              <a:t>Maximum of 2 books or 1 book and 1 magazine checked out</a:t>
            </a:r>
          </a:p>
          <a:p>
            <a:r>
              <a:rPr lang="en-US" sz="4400" b="1" dirty="0">
                <a:latin typeface="Century Gothic" pitchFamily="34" charset="0"/>
              </a:rPr>
              <a:t>Books are due in </a:t>
            </a:r>
            <a:r>
              <a:rPr lang="en-US" sz="4400" b="1" u="sng" dirty="0">
                <a:latin typeface="Century Gothic" pitchFamily="34" charset="0"/>
              </a:rPr>
              <a:t>two weeks</a:t>
            </a:r>
          </a:p>
          <a:p>
            <a:r>
              <a:rPr lang="en-US" sz="4400" b="1" dirty="0">
                <a:latin typeface="Century Gothic" pitchFamily="34" charset="0"/>
              </a:rPr>
              <a:t>Magazines are due in </a:t>
            </a:r>
            <a:r>
              <a:rPr lang="en-US" sz="4400" b="1" u="sng" dirty="0">
                <a:latin typeface="Century Gothic" pitchFamily="34" charset="0"/>
              </a:rPr>
              <a:t>two days</a:t>
            </a:r>
          </a:p>
          <a:p>
            <a:pPr marL="0" indent="0">
              <a:buNone/>
            </a:pPr>
            <a:endParaRPr lang="en-US" sz="4400" b="1" u="sng" dirty="0">
              <a:solidFill>
                <a:schemeClr val="accent5">
                  <a:lumMod val="60000"/>
                  <a:lumOff val="40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661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itchFamily="34" charset="0"/>
              </a:rPr>
              <a:t>Obligations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entury Gothic" pitchFamily="34" charset="0"/>
              </a:rPr>
              <a:t>Overdue or lost items block students from: </a:t>
            </a:r>
          </a:p>
          <a:p>
            <a:pPr lvl="1"/>
            <a:r>
              <a:rPr lang="en-US" sz="3200" b="1" dirty="0">
                <a:latin typeface="Century Gothic" pitchFamily="34" charset="0"/>
              </a:rPr>
              <a:t>Checking out additional items</a:t>
            </a:r>
          </a:p>
          <a:p>
            <a:pPr lvl="1"/>
            <a:r>
              <a:rPr lang="en-US" sz="3200" b="1" dirty="0">
                <a:latin typeface="Century Gothic" pitchFamily="34" charset="0"/>
              </a:rPr>
              <a:t>Participating in d</a:t>
            </a:r>
            <a:r>
              <a:rPr lang="en-US" sz="3600" b="1" dirty="0">
                <a:latin typeface="Century Gothic" pitchFamily="34" charset="0"/>
              </a:rPr>
              <a:t>ances, reward activities, field trips</a:t>
            </a:r>
          </a:p>
        </p:txBody>
      </p:sp>
    </p:spTree>
    <p:extLst>
      <p:ext uri="{BB962C8B-B14F-4D97-AF65-F5344CB8AC3E}">
        <p14:creationId xmlns:p14="http://schemas.microsoft.com/office/powerpoint/2010/main" val="2195480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itchFamily="34" charset="0"/>
              </a:rPr>
              <a:t>Obligations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Century Gothic" pitchFamily="34" charset="0"/>
              </a:rPr>
              <a:t>We WANT you to be able to check out books!  </a:t>
            </a:r>
          </a:p>
          <a:p>
            <a:r>
              <a:rPr lang="en-US" sz="4400" b="1" dirty="0">
                <a:latin typeface="Century Gothic" pitchFamily="34" charset="0"/>
              </a:rPr>
              <a:t>Tell Mrs. Grumbles about a lost or damaged book.</a:t>
            </a:r>
          </a:p>
          <a:p>
            <a:pPr lvl="1"/>
            <a:r>
              <a:rPr lang="en-US" sz="4000" b="1" u="sng" dirty="0">
                <a:latin typeface="Century Gothic" pitchFamily="34" charset="0"/>
              </a:rPr>
              <a:t>We will work something out!</a:t>
            </a:r>
            <a:endParaRPr lang="en-US" sz="40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586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itchFamily="34" charset="0"/>
              </a:rPr>
              <a:t>Computer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>
                <a:latin typeface="Century Gothic" pitchFamily="34" charset="0"/>
              </a:rPr>
              <a:t>Library computers are used for </a:t>
            </a:r>
          </a:p>
          <a:p>
            <a:pPr lvl="1"/>
            <a:r>
              <a:rPr lang="en-US" b="1" dirty="0">
                <a:latin typeface="Century Gothic" pitchFamily="34" charset="0"/>
              </a:rPr>
              <a:t>catalog searches, educational research, and games accessed through the library’s website only.</a:t>
            </a:r>
          </a:p>
          <a:p>
            <a:r>
              <a:rPr lang="en-US" b="1" dirty="0">
                <a:latin typeface="Century Gothic" pitchFamily="34" charset="0"/>
              </a:rPr>
              <a:t>No chatting, non-school-related e-mails, or downloading allowed. </a:t>
            </a:r>
          </a:p>
          <a:p>
            <a:r>
              <a:rPr lang="en-US" b="1" dirty="0">
                <a:latin typeface="Century Gothic" pitchFamily="34" charset="0"/>
              </a:rPr>
              <a:t>Log out before leaving the computer.</a:t>
            </a:r>
          </a:p>
        </p:txBody>
      </p:sp>
    </p:spTree>
    <p:extLst>
      <p:ext uri="{BB962C8B-B14F-4D97-AF65-F5344CB8AC3E}">
        <p14:creationId xmlns:p14="http://schemas.microsoft.com/office/powerpoint/2010/main" val="2072511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itchFamily="34" charset="0"/>
              </a:rPr>
              <a:t>Computer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>
                <a:latin typeface="Century Gothic" pitchFamily="34" charset="0"/>
              </a:rPr>
              <a:t>All printing and copying requires permission from Mrs. Grumbles.  </a:t>
            </a:r>
          </a:p>
          <a:p>
            <a:r>
              <a:rPr lang="en-US" b="1" dirty="0">
                <a:latin typeface="Century Gothic" pitchFamily="34" charset="0"/>
              </a:rPr>
              <a:t>Cost</a:t>
            </a:r>
          </a:p>
          <a:p>
            <a:pPr lvl="1"/>
            <a:r>
              <a:rPr lang="en-US" b="1" dirty="0">
                <a:latin typeface="Century Gothic" pitchFamily="34" charset="0"/>
              </a:rPr>
              <a:t>All black &amp; white printing and copying costs 10¢/page </a:t>
            </a:r>
          </a:p>
          <a:p>
            <a:pPr lvl="1"/>
            <a:r>
              <a:rPr lang="en-US" b="1" dirty="0">
                <a:latin typeface="Century Gothic" pitchFamily="34" charset="0"/>
              </a:rPr>
              <a:t>All color printing and copying costs 30¢/page</a:t>
            </a:r>
          </a:p>
        </p:txBody>
      </p:sp>
    </p:spTree>
    <p:extLst>
      <p:ext uri="{BB962C8B-B14F-4D97-AF65-F5344CB8AC3E}">
        <p14:creationId xmlns:p14="http://schemas.microsoft.com/office/powerpoint/2010/main" val="1683266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AA1EE-5B9C-4A06-A683-E59EDA1F3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57200"/>
            <a:ext cx="3810000" cy="6172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dirty="0">
                <a:latin typeface="Century Gothic" panose="020B0502020202020204" pitchFamily="34" charset="0"/>
              </a:rPr>
              <a:t>I’m looking forward to a wonderful year with you and I hope to see you in the library often!</a:t>
            </a:r>
          </a:p>
          <a:p>
            <a:pPr marL="0" indent="0" algn="ctr">
              <a:buNone/>
            </a:pPr>
            <a:endParaRPr lang="en-US" sz="4000" b="1" dirty="0">
              <a:latin typeface="Lucida Handwriting" panose="03010101010101010101" pitchFamily="66" charset="0"/>
            </a:endParaRPr>
          </a:p>
          <a:p>
            <a:pPr marL="0" indent="0" algn="ctr">
              <a:buNone/>
            </a:pPr>
            <a:r>
              <a:rPr lang="en-US" sz="4000" b="1" dirty="0">
                <a:latin typeface="Lucida Handwriting" panose="03010101010101010101" pitchFamily="66" charset="0"/>
              </a:rPr>
              <a:t>Mrs. Grumbles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CC3C58-B110-4152-B71A-9F51B9D8DC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-523783"/>
            <a:ext cx="5543550" cy="739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866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947124">
            <a:off x="-195726" y="1488468"/>
            <a:ext cx="9535494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>
                <a:ln w="0"/>
                <a:effectLst>
                  <a:reflection blurRad="12700" stA="50000" endPos="50000" dist="5000" dir="5400000" sy="-100000" rotWithShape="0"/>
                </a:effectLst>
              </a:rPr>
              <a:t>In order to be an </a:t>
            </a:r>
          </a:p>
          <a:p>
            <a:pPr algn="ctr"/>
            <a:r>
              <a:rPr lang="en-US" sz="5400" b="1" cap="all" spc="0" dirty="0">
                <a:ln w="0"/>
                <a:effectLst>
                  <a:reflection blurRad="12700" stA="50000" endPos="50000" dist="5000" dir="5400000" sy="-100000" rotWithShape="0"/>
                </a:effectLst>
              </a:rPr>
              <a:t>information literate citizen</a:t>
            </a:r>
          </a:p>
          <a:p>
            <a:pPr algn="ctr"/>
            <a:r>
              <a:rPr lang="en-US" sz="5400" b="1" cap="all" spc="0" dirty="0">
                <a:ln w="0"/>
                <a:effectLst>
                  <a:reflection blurRad="12700" stA="50000" endPos="50000" dist="5000" dir="5400000" sy="-100000" rotWithShape="0"/>
                </a:effectLst>
              </a:rPr>
              <a:t> you must know</a:t>
            </a:r>
          </a:p>
          <a:p>
            <a:pPr algn="ctr"/>
            <a:r>
              <a:rPr lang="en-US" sz="5400" b="1" cap="all" spc="0" dirty="0">
                <a:ln w="0"/>
                <a:effectLst>
                  <a:reflection blurRad="12700" stA="50000" endPos="50000" dist="5000" dir="5400000" sy="-100000" rotWithShape="0"/>
                </a:effectLst>
              </a:rPr>
              <a:t>how to use your library.</a:t>
            </a:r>
          </a:p>
        </p:txBody>
      </p:sp>
    </p:spTree>
    <p:extLst>
      <p:ext uri="{BB962C8B-B14F-4D97-AF65-F5344CB8AC3E}">
        <p14:creationId xmlns:p14="http://schemas.microsoft.com/office/powerpoint/2010/main" val="2971788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itchFamily="34" charset="0"/>
              </a:rPr>
              <a:t>Hours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800" b="1" dirty="0">
                <a:latin typeface="Century Gothic" pitchFamily="34" charset="0"/>
              </a:rPr>
              <a:t>Monday – Thursday</a:t>
            </a:r>
          </a:p>
          <a:p>
            <a:pPr lvl="1">
              <a:buFont typeface="Wingdings" pitchFamily="2" charset="2"/>
              <a:buChar char="Ø"/>
            </a:pPr>
            <a:r>
              <a:rPr lang="en-US" sz="4800" b="1" dirty="0">
                <a:latin typeface="Century Gothic" pitchFamily="34" charset="0"/>
              </a:rPr>
              <a:t>7:45 a.m. – 4:00 p.m.</a:t>
            </a:r>
          </a:p>
          <a:p>
            <a:r>
              <a:rPr lang="en-US" sz="5200" b="1" dirty="0">
                <a:latin typeface="Century Gothic" pitchFamily="34" charset="0"/>
              </a:rPr>
              <a:t>Wednesdays</a:t>
            </a:r>
          </a:p>
          <a:p>
            <a:pPr lvl="1">
              <a:buFont typeface="Wingdings" pitchFamily="2" charset="2"/>
              <a:buChar char="Ø"/>
            </a:pPr>
            <a:r>
              <a:rPr lang="en-US" sz="4800" b="1" dirty="0">
                <a:latin typeface="Century Gothic" pitchFamily="34" charset="0"/>
              </a:rPr>
              <a:t>Open until 4:45 p.m.</a:t>
            </a:r>
          </a:p>
          <a:p>
            <a:r>
              <a:rPr lang="en-US" sz="4800" b="1" dirty="0">
                <a:latin typeface="Century Gothic" pitchFamily="34" charset="0"/>
              </a:rPr>
              <a:t>Friday</a:t>
            </a:r>
          </a:p>
          <a:p>
            <a:pPr lvl="1">
              <a:buFont typeface="Wingdings" pitchFamily="2" charset="2"/>
              <a:buChar char="Ø"/>
            </a:pPr>
            <a:r>
              <a:rPr lang="en-US" sz="4800" b="1" dirty="0">
                <a:latin typeface="Century Gothic" pitchFamily="34" charset="0"/>
              </a:rPr>
              <a:t>7:45 a.m. – 3:45</a:t>
            </a:r>
          </a:p>
          <a:p>
            <a:r>
              <a:rPr lang="en-US" sz="5200" b="1" dirty="0">
                <a:latin typeface="Century Gothic" pitchFamily="34" charset="0"/>
              </a:rPr>
              <a:t>Closed during advisory</a:t>
            </a:r>
          </a:p>
        </p:txBody>
      </p:sp>
    </p:spTree>
    <p:extLst>
      <p:ext uri="{BB962C8B-B14F-4D97-AF65-F5344CB8AC3E}">
        <p14:creationId xmlns:p14="http://schemas.microsoft.com/office/powerpoint/2010/main" val="820520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itchFamily="34" charset="0"/>
              </a:rPr>
              <a:t>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entury Gothic" pitchFamily="34" charset="0"/>
              </a:rPr>
              <a:t>Follow Paredes Pride</a:t>
            </a:r>
          </a:p>
          <a:p>
            <a:pPr lvl="1"/>
            <a:r>
              <a:rPr lang="en-US" sz="3200" b="1" dirty="0">
                <a:latin typeface="Century Gothic" pitchFamily="34" charset="0"/>
              </a:rPr>
              <a:t>Return materials on time</a:t>
            </a:r>
          </a:p>
          <a:p>
            <a:pPr lvl="1"/>
            <a:r>
              <a:rPr lang="en-US" sz="3200" b="1" dirty="0">
                <a:latin typeface="Century Gothic" pitchFamily="34" charset="0"/>
              </a:rPr>
              <a:t>Take responsibility for lost/damaged items</a:t>
            </a:r>
          </a:p>
          <a:p>
            <a:pPr lvl="1"/>
            <a:r>
              <a:rPr lang="en-US" sz="3200" b="1" dirty="0">
                <a:latin typeface="Century Gothic" pitchFamily="34" charset="0"/>
              </a:rPr>
              <a:t>No gum, food, candy, or drinks</a:t>
            </a:r>
          </a:p>
          <a:p>
            <a:pPr lvl="1"/>
            <a:r>
              <a:rPr lang="en-US" sz="3200" b="1" dirty="0">
                <a:latin typeface="Century Gothic" pitchFamily="34" charset="0"/>
              </a:rPr>
              <a:t>Have a library pass</a:t>
            </a:r>
          </a:p>
        </p:txBody>
      </p:sp>
    </p:spTree>
    <p:extLst>
      <p:ext uri="{BB962C8B-B14F-4D97-AF65-F5344CB8AC3E}">
        <p14:creationId xmlns:p14="http://schemas.microsoft.com/office/powerpoint/2010/main" val="1883186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itchFamily="34" charset="0"/>
              </a:rPr>
              <a:t>Passes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>
                <a:latin typeface="Century Gothic" pitchFamily="34" charset="0"/>
              </a:rPr>
              <a:t>Before school</a:t>
            </a:r>
            <a:r>
              <a:rPr lang="en-US" sz="3600" b="1" dirty="0">
                <a:latin typeface="Century Gothic" pitchFamily="34" charset="0"/>
              </a:rPr>
              <a:t>:  in the morning pick up a pass from cafeteria (6</a:t>
            </a:r>
            <a:r>
              <a:rPr lang="en-US" sz="3600" b="1" baseline="30000" dirty="0">
                <a:latin typeface="Century Gothic" pitchFamily="34" charset="0"/>
              </a:rPr>
              <a:t>th</a:t>
            </a:r>
            <a:r>
              <a:rPr lang="en-US" sz="3600" b="1" dirty="0">
                <a:latin typeface="Century Gothic" pitchFamily="34" charset="0"/>
              </a:rPr>
              <a:t>) or gym (7</a:t>
            </a:r>
            <a:r>
              <a:rPr lang="en-US" sz="3600" b="1" baseline="30000" dirty="0">
                <a:latin typeface="Century Gothic" pitchFamily="34" charset="0"/>
              </a:rPr>
              <a:t>th</a:t>
            </a:r>
            <a:r>
              <a:rPr lang="en-US" sz="3600" b="1" dirty="0">
                <a:latin typeface="Century Gothic" pitchFamily="34" charset="0"/>
              </a:rPr>
              <a:t> and 8</a:t>
            </a:r>
            <a:r>
              <a:rPr lang="en-US" sz="3600" b="1" baseline="30000" dirty="0">
                <a:latin typeface="Century Gothic" pitchFamily="34" charset="0"/>
              </a:rPr>
              <a:t>th</a:t>
            </a:r>
            <a:r>
              <a:rPr lang="en-US" sz="3600" b="1" dirty="0">
                <a:latin typeface="Century Gothic" pitchFamily="34" charset="0"/>
              </a:rPr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en-US" sz="3600" b="1" dirty="0">
                <a:latin typeface="Century Gothic" pitchFamily="34" charset="0"/>
              </a:rPr>
              <a:t>When passes run out that means the library is full – do not leave the cafeteria or gym.</a:t>
            </a:r>
          </a:p>
          <a:p>
            <a:pPr marL="0" indent="0">
              <a:buNone/>
            </a:pPr>
            <a:endParaRPr lang="en-US" sz="36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795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itchFamily="34" charset="0"/>
              </a:rPr>
              <a:t>Passes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>
                <a:latin typeface="Century Gothic" pitchFamily="34" charset="0"/>
              </a:rPr>
              <a:t>At lunch</a:t>
            </a:r>
            <a:r>
              <a:rPr lang="en-US" sz="3600" b="1" dirty="0">
                <a:latin typeface="Century Gothic" pitchFamily="34" charset="0"/>
              </a:rPr>
              <a:t>:  on your way to the cafeteria, pick up a pass from the library.  Go to lunch; come to the library the last 15 minutes of your lunch.</a:t>
            </a:r>
          </a:p>
          <a:p>
            <a:pPr marL="0" indent="0">
              <a:buNone/>
            </a:pPr>
            <a:endParaRPr lang="en-US" sz="3600" b="1" dirty="0">
              <a:latin typeface="Century Gothic" pitchFamily="34" charset="0"/>
            </a:endParaRPr>
          </a:p>
          <a:p>
            <a:pPr marL="0" indent="0" algn="ctr">
              <a:buNone/>
            </a:pPr>
            <a:r>
              <a:rPr lang="en-US" sz="2800" b="1" dirty="0">
                <a:latin typeface="Century Gothic" pitchFamily="34" charset="0"/>
              </a:rPr>
              <a:t>Class</a:t>
            </a:r>
            <a:r>
              <a:rPr lang="en-US" sz="1800" b="1" dirty="0">
                <a:latin typeface="Century Gothic" pitchFamily="34" charset="0"/>
              </a:rPr>
              <a:t>&gt;&gt;&gt;</a:t>
            </a:r>
            <a:r>
              <a:rPr lang="en-US" sz="2800" b="1" dirty="0">
                <a:latin typeface="Century Gothic" pitchFamily="34" charset="0"/>
              </a:rPr>
              <a:t>Library</a:t>
            </a:r>
            <a:r>
              <a:rPr lang="en-US" sz="1800" b="1" dirty="0">
                <a:latin typeface="Century Gothic" pitchFamily="34" charset="0"/>
              </a:rPr>
              <a:t>&gt;&gt;&gt;</a:t>
            </a:r>
            <a:r>
              <a:rPr lang="en-US" sz="2800" b="1" dirty="0">
                <a:latin typeface="Century Gothic" pitchFamily="34" charset="0"/>
              </a:rPr>
              <a:t>Cafeteria</a:t>
            </a:r>
            <a:r>
              <a:rPr lang="en-US" sz="1800" b="1" dirty="0">
                <a:latin typeface="Century Gothic" pitchFamily="34" charset="0"/>
              </a:rPr>
              <a:t>&gt;&gt;&gt;</a:t>
            </a:r>
            <a:r>
              <a:rPr lang="en-US" sz="2800" b="1" dirty="0">
                <a:latin typeface="Century Gothic" pitchFamily="34" charset="0"/>
              </a:rPr>
              <a:t>Library</a:t>
            </a:r>
            <a:r>
              <a:rPr lang="en-US" sz="1800" b="1" dirty="0">
                <a:latin typeface="Century Gothic" pitchFamily="34" charset="0"/>
              </a:rPr>
              <a:t>&gt;&gt;&gt;</a:t>
            </a:r>
            <a:r>
              <a:rPr lang="en-US" sz="2800" b="1" dirty="0">
                <a:latin typeface="Century Gothic" pitchFamily="34" charset="0"/>
              </a:rPr>
              <a:t>Class</a:t>
            </a:r>
          </a:p>
          <a:p>
            <a:pPr marL="0" indent="0">
              <a:buNone/>
            </a:pPr>
            <a:endParaRPr lang="en-US" sz="36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154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itchFamily="34" charset="0"/>
              </a:rPr>
              <a:t>Passes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705600" cy="4495799"/>
          </a:xfrm>
        </p:spPr>
        <p:txBody>
          <a:bodyPr>
            <a:normAutofit/>
          </a:bodyPr>
          <a:lstStyle/>
          <a:p>
            <a:r>
              <a:rPr lang="en-US" sz="3600" b="1" u="sng" dirty="0">
                <a:latin typeface="Century Gothic" pitchFamily="34" charset="0"/>
              </a:rPr>
              <a:t>After school</a:t>
            </a:r>
            <a:r>
              <a:rPr lang="en-US" sz="3600" b="1" dirty="0">
                <a:latin typeface="Century Gothic" pitchFamily="34" charset="0"/>
              </a:rPr>
              <a:t>:  come directly to the library after dismissal No pass is needed.</a:t>
            </a:r>
          </a:p>
          <a:p>
            <a:r>
              <a:rPr lang="en-US" sz="3600" b="1" dirty="0">
                <a:latin typeface="Century Gothic" pitchFamily="34" charset="0"/>
              </a:rPr>
              <a:t>At closing time you will need to go to an after-school activity or be picked up by your parents.</a:t>
            </a:r>
          </a:p>
          <a:p>
            <a:pPr marL="0" indent="0">
              <a:buNone/>
            </a:pPr>
            <a:endParaRPr lang="en-US" sz="36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026" name="Picture 2" descr="C:\Documents and Settings\mrandolp\Local Settings\Temporary Internet Files\Content.IE5\5Y5NADES\MC90044146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572000"/>
            <a:ext cx="2742857" cy="27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388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itchFamily="34" charset="0"/>
              </a:rPr>
              <a:t>Passes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>
                <a:latin typeface="Century Gothic" pitchFamily="34" charset="0"/>
              </a:rPr>
              <a:t>During class</a:t>
            </a:r>
            <a:r>
              <a:rPr lang="en-US" sz="3600" b="1" dirty="0">
                <a:latin typeface="Century Gothic" pitchFamily="34" charset="0"/>
              </a:rPr>
              <a:t>:  have a pass signed by your teacher.</a:t>
            </a:r>
          </a:p>
          <a:p>
            <a:pPr lvl="1">
              <a:buFont typeface="Wingdings" pitchFamily="2" charset="2"/>
              <a:buChar char="Ø"/>
            </a:pPr>
            <a:r>
              <a:rPr lang="en-US" sz="3600" b="1" dirty="0">
                <a:latin typeface="Century Gothic" pitchFamily="34" charset="0"/>
              </a:rPr>
              <a:t>Place it in basket &amp; sign in at circulation desk when you arrive</a:t>
            </a:r>
          </a:p>
          <a:p>
            <a:pPr lvl="1">
              <a:buFont typeface="Wingdings" pitchFamily="2" charset="2"/>
              <a:buChar char="Ø"/>
            </a:pPr>
            <a:r>
              <a:rPr lang="en-US" sz="3600" b="1" dirty="0">
                <a:latin typeface="Century Gothic" pitchFamily="34" charset="0"/>
              </a:rPr>
              <a:t>Have your pass signed by library staff and sign out when you leave</a:t>
            </a:r>
          </a:p>
          <a:p>
            <a:pPr marL="0" indent="0">
              <a:buNone/>
            </a:pPr>
            <a:endParaRPr lang="en-US" sz="3600" b="1" dirty="0">
              <a:solidFill>
                <a:schemeClr val="accent5">
                  <a:lumMod val="60000"/>
                  <a:lumOff val="40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004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itchFamily="34" charset="0"/>
              </a:rPr>
              <a:t>Finding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>
                <a:latin typeface="Century Gothic" pitchFamily="34" charset="0"/>
              </a:rPr>
              <a:t>Online Public Access Catalog – OPAC</a:t>
            </a:r>
          </a:p>
          <a:p>
            <a:r>
              <a:rPr lang="en-US" b="1" dirty="0">
                <a:latin typeface="Century Gothic" pitchFamily="34" charset="0"/>
              </a:rPr>
              <a:t>Non-fiction around the outside of the library</a:t>
            </a:r>
          </a:p>
          <a:p>
            <a:r>
              <a:rPr lang="en-US" b="1" dirty="0">
                <a:latin typeface="Century Gothic" pitchFamily="34" charset="0"/>
              </a:rPr>
              <a:t>Fiction on the free-standing shelves</a:t>
            </a:r>
          </a:p>
          <a:p>
            <a:r>
              <a:rPr lang="en-US" b="1" dirty="0">
                <a:latin typeface="Century Gothic" pitchFamily="34" charset="0"/>
              </a:rPr>
              <a:t>Ask for help if you can’t find what you’re looking for</a:t>
            </a:r>
          </a:p>
        </p:txBody>
      </p:sp>
    </p:spTree>
    <p:extLst>
      <p:ext uri="{BB962C8B-B14F-4D97-AF65-F5344CB8AC3E}">
        <p14:creationId xmlns:p14="http://schemas.microsoft.com/office/powerpoint/2010/main" val="1241831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494</Words>
  <Application>Microsoft Office PowerPoint</Application>
  <PresentationFormat>On-screen Show (4:3)</PresentationFormat>
  <Paragraphs>74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Lucida Handwriting</vt:lpstr>
      <vt:lpstr>Wingdings</vt:lpstr>
      <vt:lpstr>Office Theme</vt:lpstr>
      <vt:lpstr>PowerPoint Presentation</vt:lpstr>
      <vt:lpstr>PowerPoint Presentation</vt:lpstr>
      <vt:lpstr>Hours</vt:lpstr>
      <vt:lpstr>Expectations</vt:lpstr>
      <vt:lpstr>Passes</vt:lpstr>
      <vt:lpstr>Passes</vt:lpstr>
      <vt:lpstr>Passes</vt:lpstr>
      <vt:lpstr>Passes</vt:lpstr>
      <vt:lpstr>Finding materials</vt:lpstr>
      <vt:lpstr>Checking out materials</vt:lpstr>
      <vt:lpstr>Check-out Policies</vt:lpstr>
      <vt:lpstr>Obligations</vt:lpstr>
      <vt:lpstr>Obligations</vt:lpstr>
      <vt:lpstr>Computer Use</vt:lpstr>
      <vt:lpstr>Computer Use</vt:lpstr>
      <vt:lpstr>PowerPoint Presentation</vt:lpstr>
    </vt:vector>
  </TitlesOfParts>
  <Company>Austin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mrandolp</dc:creator>
  <cp:lastModifiedBy>Teresa</cp:lastModifiedBy>
  <cp:revision>25</cp:revision>
  <dcterms:created xsi:type="dcterms:W3CDTF">2012-08-31T18:02:10Z</dcterms:created>
  <dcterms:modified xsi:type="dcterms:W3CDTF">2017-09-12T03:25:10Z</dcterms:modified>
</cp:coreProperties>
</file>