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CD289-9E9B-4F06-AF8E-55938FFF1B82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7144F-435C-4D2F-BD7A-5DC112B73F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6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4D7E924-89E0-4896-9A90-0D7B865332BF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AEA6-65D3-4BA8-AA23-309ED8A3C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E924-89E0-4896-9A90-0D7B865332BF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AEA6-65D3-4BA8-AA23-309ED8A3C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E924-89E0-4896-9A90-0D7B865332BF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AEA6-65D3-4BA8-AA23-309ED8A3C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E924-89E0-4896-9A90-0D7B865332BF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AEA6-65D3-4BA8-AA23-309ED8A3C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E924-89E0-4896-9A90-0D7B865332BF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AEA6-65D3-4BA8-AA23-309ED8A3C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E924-89E0-4896-9A90-0D7B865332BF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AEA6-65D3-4BA8-AA23-309ED8A3C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E924-89E0-4896-9A90-0D7B865332BF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AEA6-65D3-4BA8-AA23-309ED8A3C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E924-89E0-4896-9A90-0D7B865332BF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AEA6-65D3-4BA8-AA23-309ED8A3C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E924-89E0-4896-9A90-0D7B865332BF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AEA6-65D3-4BA8-AA23-309ED8A3C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E924-89E0-4896-9A90-0D7B865332BF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AEA6-65D3-4BA8-AA23-309ED8A3C6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E924-89E0-4896-9A90-0D7B865332BF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AEA6-65D3-4BA8-AA23-309ED8A3C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4D7E924-89E0-4896-9A90-0D7B865332BF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B97AEA6-65D3-4BA8-AA23-309ED8A3C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ibistro.austinisd.org/uhtbin/cgisirsi/?ps=lxMogIJNgB/PAREDES/288340118/60/1180/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Friday the 13</a:t>
            </a:r>
            <a:r>
              <a:rPr lang="en-US" sz="4800" b="1" cap="none" dirty="0" smtClean="0"/>
              <a:t>th</a:t>
            </a:r>
            <a:endParaRPr lang="en-US" sz="4800" b="1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Don’t be afraid 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8887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the 13</a:t>
            </a:r>
            <a:r>
              <a:rPr lang="en-US" cap="none" dirty="0" smtClean="0"/>
              <a:t>th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 algn="ctr">
              <a:buNone/>
            </a:pPr>
            <a:r>
              <a:rPr lang="en-US" sz="3900" b="1" dirty="0" smtClean="0"/>
              <a:t>What books does our library have that include stories of good luck, bad luck, and the number 13?</a:t>
            </a:r>
          </a:p>
          <a:p>
            <a:pPr indent="0">
              <a:buNone/>
            </a:pPr>
            <a:endParaRPr lang="en-US" sz="2400" dirty="0" smtClean="0"/>
          </a:p>
          <a:p>
            <a:pPr indent="-22860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6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7432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90000"/>
                    <a:lumOff val="10000"/>
                  </a:schemeClr>
                </a:solidFill>
                <a:hlinkClick r:id="rId2"/>
              </a:rPr>
              <a:t>Paredes Library Catalog</a:t>
            </a:r>
            <a:endParaRPr lang="en-US" sz="36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0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the 13</a:t>
            </a:r>
            <a:r>
              <a:rPr lang="en-US" cap="none" dirty="0" smtClean="0"/>
              <a:t>th</a:t>
            </a:r>
            <a:endParaRPr lang="en-US" cap="none" dirty="0"/>
          </a:p>
        </p:txBody>
      </p:sp>
      <p:pic>
        <p:nvPicPr>
          <p:cNvPr id="1026" name="Picture 2" descr="C:\Documents and Settings\mrandolp\Local Settings\Temporary Internet Files\Content.IE5\044T1YRM\MC9000509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362" y="2353665"/>
            <a:ext cx="227860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mrandolp\Local Settings\Temporary Internet Files\Content.IE5\VY32N4LN\MC900193648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23" y="3124200"/>
            <a:ext cx="203840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ghtning Bolt 3"/>
          <p:cNvSpPr/>
          <p:nvPr/>
        </p:nvSpPr>
        <p:spPr>
          <a:xfrm>
            <a:off x="1371600" y="3420465"/>
            <a:ext cx="838200" cy="122773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19932"/>
            <a:ext cx="2364346" cy="273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Documents and Settings\mrandolp\Local Settings\Temporary Internet Files\Content.IE5\YVVT7MZQ\MC90028604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455" y="2305205"/>
            <a:ext cx="2157061" cy="215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8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the 13</a:t>
            </a:r>
            <a:r>
              <a:rPr lang="en-US" cap="none" dirty="0" smtClean="0"/>
              <a:t>th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200" dirty="0" smtClean="0"/>
              <a:t>The fear of Friday the 13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is called </a:t>
            </a:r>
            <a:r>
              <a:rPr lang="en-US" sz="3200" b="1" dirty="0" smtClean="0"/>
              <a:t>FRIGGATRISKAIDEKAPHOBIA</a:t>
            </a:r>
          </a:p>
          <a:p>
            <a:pPr indent="0" algn="ctr">
              <a:buNone/>
            </a:pPr>
            <a:r>
              <a:rPr lang="en-US" sz="2000" dirty="0" smtClean="0"/>
              <a:t>“FRIGG” = Norse goddess for whom Friday is named</a:t>
            </a:r>
          </a:p>
          <a:p>
            <a:pPr indent="0" algn="ctr">
              <a:buNone/>
            </a:pPr>
            <a:r>
              <a:rPr lang="en-US" sz="2000" dirty="0" smtClean="0"/>
              <a:t>“TRISKADEKAI” = Latin for 13</a:t>
            </a:r>
          </a:p>
          <a:p>
            <a:pPr indent="0" algn="ctr">
              <a:buNone/>
            </a:pPr>
            <a:r>
              <a:rPr lang="en-US" sz="2000" dirty="0" smtClean="0"/>
              <a:t>“PHOBIA” = fear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6400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http://www.timeanddate.com/date/friday-13.html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0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the 13</a:t>
            </a:r>
            <a:r>
              <a:rPr lang="en-US" cap="none" dirty="0" smtClean="0"/>
              <a:t>th</a:t>
            </a:r>
            <a:endParaRPr lang="en-US" cap="non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41878"/>
              </p:ext>
            </p:extLst>
          </p:nvPr>
        </p:nvGraphicFramePr>
        <p:xfrm>
          <a:off x="1371600" y="2362200"/>
          <a:ext cx="6400800" cy="2971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00400"/>
                <a:gridCol w="3200400"/>
              </a:tblGrid>
              <a:tr h="495300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2015</a:t>
                      </a:r>
                    </a:p>
                  </a:txBody>
                  <a:tcPr marL="85725" marR="85725" marT="47625" marB="4762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February 13</a:t>
                      </a:r>
                    </a:p>
                  </a:txBody>
                  <a:tcPr marL="85725" marR="85725" marT="47625" marB="4762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fontAlgn="t"/>
                      <a:endParaRPr lang="en-US" dirty="0">
                        <a:effectLst/>
                      </a:endParaRPr>
                    </a:p>
                  </a:txBody>
                  <a:tcPr marL="85725" marR="85725" marT="47625" marB="4762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March 13</a:t>
                      </a:r>
                    </a:p>
                  </a:txBody>
                  <a:tcPr marL="85725" marR="85725" marT="47625" marB="4762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</a:txBody>
                  <a:tcPr marL="85725" marR="85725" marT="47625" marB="4762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November 13</a:t>
                      </a:r>
                    </a:p>
                  </a:txBody>
                  <a:tcPr marL="85725" marR="85725" marT="47625" marB="47625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2016</a:t>
                      </a:r>
                    </a:p>
                  </a:txBody>
                  <a:tcPr marL="85725" marR="85725" marT="47625" marB="476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None</a:t>
                      </a:r>
                    </a:p>
                  </a:txBody>
                  <a:tcPr marL="85725" marR="85725" marT="47625" marB="47625">
                    <a:solidFill>
                      <a:schemeClr val="bg1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2017</a:t>
                      </a:r>
                    </a:p>
                  </a:txBody>
                  <a:tcPr marL="85725" marR="85725" marT="47625" marB="47625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January </a:t>
                      </a:r>
                      <a:r>
                        <a:rPr lang="en-US" dirty="0" smtClean="0">
                          <a:effectLst/>
                        </a:rPr>
                        <a:t>13</a:t>
                      </a:r>
                    </a:p>
                  </a:txBody>
                  <a:tcPr marL="85725" marR="85725" marT="47625" marB="47625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fontAlgn="t"/>
                      <a:endParaRPr lang="en-US" dirty="0">
                        <a:effectLst/>
                      </a:endParaRPr>
                    </a:p>
                  </a:txBody>
                  <a:tcPr marL="85725" marR="85725" marT="47625" marB="47625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 smtClean="0">
                          <a:effectLst/>
                        </a:rPr>
                        <a:t>October 13</a:t>
                      </a:r>
                    </a:p>
                  </a:txBody>
                  <a:tcPr marL="85725" marR="85725" marT="47625" marB="47625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6400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http://www.timeanddate.com/date/friday-13.html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the 13</a:t>
            </a:r>
            <a:r>
              <a:rPr lang="en-US" cap="none" dirty="0" smtClean="0"/>
              <a:t>th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US" sz="2400" dirty="0" smtClean="0"/>
              <a:t>ORIGINS OF THE SUPERSTITION</a:t>
            </a:r>
          </a:p>
          <a:p>
            <a:pPr indent="0">
              <a:lnSpc>
                <a:spcPct val="100000"/>
              </a:lnSpc>
              <a:buNone/>
            </a:pPr>
            <a:r>
              <a:rPr lang="en-US" b="1" dirty="0"/>
              <a:t>According to the Christian </a:t>
            </a:r>
            <a:r>
              <a:rPr lang="en-US" b="1" dirty="0" smtClean="0"/>
              <a:t>Bible: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Events that occurred on a Friday</a:t>
            </a:r>
          </a:p>
          <a:p>
            <a:pPr lvl="1"/>
            <a:r>
              <a:rPr lang="en-US" dirty="0" smtClean="0"/>
              <a:t>The great flood</a:t>
            </a:r>
          </a:p>
          <a:p>
            <a:pPr lvl="1"/>
            <a:r>
              <a:rPr lang="en-US" dirty="0" smtClean="0"/>
              <a:t>Eve tempting Adam with the apple</a:t>
            </a:r>
          </a:p>
          <a:p>
            <a:pPr lvl="1"/>
            <a:r>
              <a:rPr lang="en-US" dirty="0" smtClean="0"/>
              <a:t>Jesus Christ died on a Friday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Bad luck associated with the number 13</a:t>
            </a:r>
          </a:p>
          <a:p>
            <a:pPr lvl="1"/>
            <a:r>
              <a:rPr lang="en-US" dirty="0" smtClean="0"/>
              <a:t>Judas, who betrayed Christ, was considered “the 13</a:t>
            </a:r>
            <a:r>
              <a:rPr lang="en-US" baseline="30000" dirty="0" smtClean="0"/>
              <a:t>th</a:t>
            </a:r>
            <a:r>
              <a:rPr lang="en-US" dirty="0" smtClean="0"/>
              <a:t> guest” at the Last Supper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indent="-22860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14400" y="6400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http://www.timeanddate.com/date/friday-13.html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the 13</a:t>
            </a:r>
            <a:r>
              <a:rPr lang="en-US" cap="none" dirty="0" smtClean="0"/>
              <a:t>th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en-US" sz="2400" dirty="0" smtClean="0"/>
              <a:t>ORIGINS OF THE SUPERSTITION</a:t>
            </a:r>
          </a:p>
          <a:p>
            <a:pPr indent="0">
              <a:lnSpc>
                <a:spcPct val="100000"/>
              </a:lnSpc>
              <a:buNone/>
            </a:pPr>
            <a:r>
              <a:rPr lang="en-US" b="1" dirty="0"/>
              <a:t>According to </a:t>
            </a:r>
            <a:r>
              <a:rPr lang="en-US" b="1" dirty="0" smtClean="0"/>
              <a:t>Norse mythology: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Bad luck associated with the number 13</a:t>
            </a:r>
          </a:p>
          <a:p>
            <a:pPr lvl="1"/>
            <a:r>
              <a:rPr lang="en-US" dirty="0" smtClean="0"/>
              <a:t>12 gods were at a banquet and </a:t>
            </a:r>
            <a:r>
              <a:rPr lang="en-US" dirty="0" err="1" smtClean="0"/>
              <a:t>Loke</a:t>
            </a:r>
            <a:r>
              <a:rPr lang="en-US" dirty="0" smtClean="0"/>
              <a:t>, the uninvited demigod of mischief, showed up, bringing the total number to 13</a:t>
            </a:r>
          </a:p>
          <a:p>
            <a:pPr lvl="1"/>
            <a:r>
              <a:rPr lang="en-US" dirty="0" err="1" smtClean="0"/>
              <a:t>Loke</a:t>
            </a:r>
            <a:r>
              <a:rPr lang="en-US" dirty="0" smtClean="0"/>
              <a:t> was responsible for the chaos that led to the death of Balder, one of the good gods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indent="-22860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6400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http://www.timeanddate.com/date/friday-13.html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the 13</a:t>
            </a:r>
            <a:r>
              <a:rPr lang="en-US" cap="none" dirty="0" smtClean="0"/>
              <a:t>th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 algn="ctr">
              <a:buNone/>
            </a:pPr>
            <a:r>
              <a:rPr lang="en-US" sz="2400" dirty="0" smtClean="0"/>
              <a:t>TRIVIA</a:t>
            </a:r>
          </a:p>
          <a:p>
            <a:pPr marL="57150" indent="-285750"/>
            <a:r>
              <a:rPr lang="en-US" dirty="0" smtClean="0"/>
              <a:t>Many buildings and skyscrapers do not have a 13</a:t>
            </a:r>
            <a:r>
              <a:rPr lang="en-US" baseline="30000" dirty="0" smtClean="0"/>
              <a:t>th</a:t>
            </a:r>
            <a:r>
              <a:rPr lang="en-US" dirty="0" smtClean="0"/>
              <a:t> floor</a:t>
            </a:r>
          </a:p>
          <a:p>
            <a:pPr marL="57150" indent="-285750"/>
            <a:r>
              <a:rPr lang="en-US" dirty="0" smtClean="0"/>
              <a:t>Ship captains sometimes would not go to sea with a crew of 12 men because when the captain was included that meant there were 13 people on the ship</a:t>
            </a:r>
          </a:p>
          <a:p>
            <a:pPr marL="57150" indent="-285750"/>
            <a:r>
              <a:rPr lang="en-US" dirty="0" smtClean="0"/>
              <a:t>The ancient Babylonian Code of </a:t>
            </a:r>
            <a:r>
              <a:rPr lang="en-US" dirty="0" err="1" smtClean="0"/>
              <a:t>Hammarabi</a:t>
            </a:r>
            <a:r>
              <a:rPr lang="en-US" dirty="0" smtClean="0"/>
              <a:t>, written in 1700 B. C., omitted the number 13 in its list of laws.</a:t>
            </a:r>
          </a:p>
          <a:p>
            <a:endParaRPr lang="en-US" dirty="0" smtClean="0"/>
          </a:p>
          <a:p>
            <a:pPr indent="-22860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6400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http://www.holidayinsights.com/other/fridaythe13th.htm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0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the 13</a:t>
            </a:r>
            <a:r>
              <a:rPr lang="en-US" cap="none" dirty="0" smtClean="0"/>
              <a:t>th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n-US" sz="2400" dirty="0" smtClean="0"/>
              <a:t>TRIVIA</a:t>
            </a:r>
          </a:p>
          <a:p>
            <a:r>
              <a:rPr lang="en-US" dirty="0" smtClean="0"/>
              <a:t>In many Spanish-speaking countries, Tuesday the 13</a:t>
            </a:r>
            <a:r>
              <a:rPr lang="en-US" baseline="30000" dirty="0" smtClean="0"/>
              <a:t>th</a:t>
            </a:r>
            <a:r>
              <a:rPr lang="en-US" dirty="0" smtClean="0"/>
              <a:t> is considered unlucky</a:t>
            </a:r>
          </a:p>
          <a:p>
            <a:r>
              <a:rPr lang="en-US" dirty="0" smtClean="0"/>
              <a:t>In Portuguese-speaking Brazil, Friday the 13</a:t>
            </a:r>
            <a:r>
              <a:rPr lang="en-US" baseline="30000" dirty="0" smtClean="0"/>
              <a:t>th</a:t>
            </a:r>
            <a:r>
              <a:rPr lang="en-US" dirty="0" smtClean="0"/>
              <a:t> in August is considered especially unlucky because “</a:t>
            </a:r>
            <a:r>
              <a:rPr lang="en-US" dirty="0" err="1" smtClean="0"/>
              <a:t>agosto</a:t>
            </a:r>
            <a:r>
              <a:rPr lang="en-US" dirty="0" smtClean="0"/>
              <a:t>” (August) rhymes with “</a:t>
            </a:r>
            <a:r>
              <a:rPr lang="en-US" dirty="0" err="1" smtClean="0"/>
              <a:t>desgosto</a:t>
            </a:r>
            <a:r>
              <a:rPr lang="en-US" dirty="0" smtClean="0"/>
              <a:t>” (sorrow).</a:t>
            </a:r>
          </a:p>
          <a:p>
            <a:pPr indent="-22860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6400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http://www.holidayinsights.com/other/fridaythe13th.htm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0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the 13</a:t>
            </a:r>
            <a:r>
              <a:rPr lang="en-US" cap="none" dirty="0" smtClean="0"/>
              <a:t>th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en-US" sz="2400" dirty="0" smtClean="0"/>
              <a:t>TRIVIA</a:t>
            </a:r>
          </a:p>
          <a:p>
            <a:r>
              <a:rPr lang="en-US" dirty="0"/>
              <a:t>The motion picture “Friday the 13</a:t>
            </a:r>
            <a:r>
              <a:rPr lang="en-US" baseline="30000" dirty="0"/>
              <a:t>th</a:t>
            </a:r>
            <a:r>
              <a:rPr lang="en-US" dirty="0"/>
              <a:t>” has made the hockey goalie’s mask worn by the character Jason a symbol for the day</a:t>
            </a:r>
          </a:p>
          <a:p>
            <a:pPr indent="-228600">
              <a:buNone/>
            </a:pPr>
            <a:endParaRPr lang="en-US" dirty="0"/>
          </a:p>
          <a:p>
            <a:endParaRPr lang="en-US" dirty="0" smtClean="0"/>
          </a:p>
          <a:p>
            <a:pPr indent="-22860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14400" y="6400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http://www.timeanddate.com/date/friday-13.html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 descr="C:\Documents and Settings\mrandolp\Local Settings\Temporary Internet Files\Content.IE5\4FTY005V\MC90018320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86200"/>
            <a:ext cx="2295079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53200" y="3505200"/>
            <a:ext cx="15240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name of the movie was changed to “Tuesday the 13</a:t>
            </a:r>
            <a:r>
              <a:rPr lang="en-US" baseline="30000" dirty="0" smtClean="0"/>
              <a:t>th</a:t>
            </a:r>
            <a:r>
              <a:rPr lang="en-US" dirty="0" smtClean="0"/>
              <a:t>” in Spanish-speaking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3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167</TotalTime>
  <Words>384</Words>
  <Application>Microsoft Office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Friday the 13th</vt:lpstr>
      <vt:lpstr>Friday the 13th</vt:lpstr>
      <vt:lpstr>Friday the 13th</vt:lpstr>
      <vt:lpstr>Friday the 13th</vt:lpstr>
      <vt:lpstr>Friday the 13th</vt:lpstr>
      <vt:lpstr>Friday the 13th</vt:lpstr>
      <vt:lpstr>Friday the 13th</vt:lpstr>
      <vt:lpstr>Friday the 13th</vt:lpstr>
      <vt:lpstr>Friday the 13th</vt:lpstr>
      <vt:lpstr>Friday the 13th</vt:lpstr>
      <vt:lpstr>PowerPoint Presentation</vt:lpstr>
    </vt:vector>
  </TitlesOfParts>
  <Company>Austin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the 13th</dc:title>
  <dc:creator>mrandolp</dc:creator>
  <cp:lastModifiedBy>aisd</cp:lastModifiedBy>
  <cp:revision>13</cp:revision>
  <dcterms:created xsi:type="dcterms:W3CDTF">2012-04-12T17:35:45Z</dcterms:created>
  <dcterms:modified xsi:type="dcterms:W3CDTF">2015-11-12T22:27:10Z</dcterms:modified>
</cp:coreProperties>
</file>